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72" y="3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2238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B3588A-7B96-4251-A02C-40A833E6B209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97446-9808-46BD-8E07-F833E3A662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953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940905F-1CA1-9649-B74C-E75EDC57FFFE}" type="datetimeFigureOut">
              <a:rPr lang="ru-RU" smtClean="0"/>
              <a:pPr/>
              <a:t>07.04.2021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E1D7BC0-F83E-3643-92F4-AEE6CC0D93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CE6A6D2-EF49-094C-9FC8-2B633F705B64}"/>
              </a:ext>
            </a:extLst>
          </p:cNvPr>
          <p:cNvSpPr txBox="1"/>
          <p:nvPr/>
        </p:nvSpPr>
        <p:spPr>
          <a:xfrm>
            <a:off x="2362200" y="2"/>
            <a:ext cx="8610600" cy="1538883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l"/>
            <a:r>
              <a:rPr lang="ru-RU" sz="2000" b="1" i="1" dirty="0">
                <a:ln/>
                <a:solidFill>
                  <a:schemeClr val="accent3"/>
                </a:solidFill>
              </a:rPr>
              <a:t>Детский</a:t>
            </a:r>
            <a:r>
              <a:rPr lang="ru-RU" b="1" i="1" dirty="0">
                <a:ln/>
                <a:solidFill>
                  <a:schemeClr val="accent3"/>
                </a:solidFill>
              </a:rPr>
              <a:t> пришкольный лагерь с дневным пребыванием и 3-х разовым питанием </a:t>
            </a:r>
          </a:p>
          <a:p>
            <a:pPr algn="l"/>
            <a:r>
              <a:rPr lang="ru-RU" sz="2000" b="1" i="1" dirty="0">
                <a:ln/>
                <a:solidFill>
                  <a:schemeClr val="accent3"/>
                </a:solidFill>
              </a:rPr>
              <a:t>Продолжительность</a:t>
            </a:r>
            <a:r>
              <a:rPr lang="ru-RU" b="1" i="1" dirty="0">
                <a:ln/>
                <a:solidFill>
                  <a:schemeClr val="accent3"/>
                </a:solidFill>
              </a:rPr>
              <a:t> смены: 7 дней</a:t>
            </a:r>
          </a:p>
          <a:p>
            <a:pPr algn="l"/>
            <a:r>
              <a:rPr lang="ru-RU" b="1" i="1" dirty="0">
                <a:ln/>
                <a:solidFill>
                  <a:schemeClr val="accent3"/>
                </a:solidFill>
              </a:rPr>
              <a:t>Сроки пребывания смены по плану: </a:t>
            </a:r>
            <a:r>
              <a:rPr lang="ru-RU" b="1" i="1" dirty="0" smtClean="0">
                <a:ln/>
                <a:solidFill>
                  <a:schemeClr val="accent3"/>
                </a:solidFill>
              </a:rPr>
              <a:t>22.03 по </a:t>
            </a:r>
            <a:r>
              <a:rPr lang="ru-RU" b="1" i="1" dirty="0">
                <a:ln/>
                <a:solidFill>
                  <a:schemeClr val="accent3"/>
                </a:solidFill>
              </a:rPr>
              <a:t>29.03.2021 г.</a:t>
            </a:r>
          </a:p>
          <a:p>
            <a:pPr algn="l"/>
            <a:r>
              <a:rPr lang="ru-RU" b="1" i="1" dirty="0">
                <a:ln/>
                <a:solidFill>
                  <a:schemeClr val="accent3"/>
                </a:solidFill>
              </a:rPr>
              <a:t>Количества детей в смену: </a:t>
            </a:r>
            <a:r>
              <a:rPr lang="ru-RU" b="1" i="1" dirty="0" smtClean="0">
                <a:ln/>
                <a:solidFill>
                  <a:schemeClr val="accent3"/>
                </a:solidFill>
              </a:rPr>
              <a:t>40       </a:t>
            </a:r>
            <a:endParaRPr lang="ru-RU" b="1" i="1" dirty="0">
              <a:ln/>
              <a:solidFill>
                <a:schemeClr val="accent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B96F5FD-C538-7540-BEBA-7A12EDD8AA16}"/>
              </a:ext>
            </a:extLst>
          </p:cNvPr>
          <p:cNvSpPr txBox="1"/>
          <p:nvPr/>
        </p:nvSpPr>
        <p:spPr>
          <a:xfrm>
            <a:off x="4957379" y="2517564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  <p:pic>
        <p:nvPicPr>
          <p:cNvPr id="11" name="Рисунок 11">
            <a:extLst>
              <a:ext uri="{FF2B5EF4-FFF2-40B4-BE49-F238E27FC236}">
                <a16:creationId xmlns="" xmlns:a16="http://schemas.microsoft.com/office/drawing/2014/main" id="{5A890AEE-CBF3-0749-A877-CD6EBEE8B8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828800"/>
            <a:ext cx="7924800" cy="4648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7970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/>
            </a:r>
            <a:br>
              <a:rPr lang="ru-RU" sz="32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endParaRPr lang="ru-RU" dirty="0"/>
          </a:p>
        </p:txBody>
      </p:sp>
      <p:pic>
        <p:nvPicPr>
          <p:cNvPr id="6" name="Содержимое 5" descr="5627_60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905000" y="381000"/>
            <a:ext cx="7696200" cy="6096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>
            <a:extLst>
              <a:ext uri="{FF2B5EF4-FFF2-40B4-BE49-F238E27FC236}">
                <a16:creationId xmlns="" xmlns:a16="http://schemas.microsoft.com/office/drawing/2014/main" id="{4FBFB992-DAE1-0F49-8E0A-800E0DBE2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228600"/>
            <a:ext cx="10414000" cy="2286000"/>
          </a:xfrm>
        </p:spPr>
        <p:txBody>
          <a:bodyPr>
            <a:normAutofit fontScale="90000"/>
          </a:bodyPr>
          <a:lstStyle/>
          <a:p>
            <a: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chemeClr val="accent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Times New Roman" panose="02020603050405020304" pitchFamily="18" charset="0"/>
                <a:cs typeface="Aharoni" pitchFamily="2" charset="-79"/>
              </a:rPr>
              <a:t>Первый день лагеря начался с линейки, на которой начальник лагеря  поприветствовала всех участников лагерной смены, 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Times New Roman" panose="02020603050405020304" pitchFamily="18" charset="0"/>
                <a:cs typeface="Aharoni" pitchFamily="2" charset="-79"/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Times New Roman" panose="02020603050405020304" pitchFamily="18" charset="0"/>
                <a:cs typeface="Aharoni" pitchFamily="2" charset="-79"/>
              </a:rPr>
              <a:t>рассказала о планах дня и пожелала всем хорошего настроения, найти новых друзей и яркие приключения. 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Times New Roman" panose="02020603050405020304" pitchFamily="18" charset="0"/>
                <a:cs typeface="Aharoni" pitchFamily="2" charset="-79"/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Times New Roman" panose="02020603050405020304" pitchFamily="18" charset="0"/>
                <a:cs typeface="Aharoni" pitchFamily="2" charset="-79"/>
              </a:rPr>
              <a:t>Далее ребята были ознакомлены с правилами безопасности на территории лагеря и вне нее. На открытии лагеря было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Times New Roman" panose="02020603050405020304" pitchFamily="18" charset="0"/>
                <a:cs typeface="Aharoni" pitchFamily="2" charset="-79"/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ea typeface="Times New Roman" panose="02020603050405020304" pitchFamily="18" charset="0"/>
                <a:cs typeface="Aharoni" pitchFamily="2" charset="-79"/>
              </a:rPr>
              <a:t> проведено невероятное научное шоу.</a:t>
            </a: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haroni" pitchFamily="2" charset="-79"/>
              </a:rPr>
              <a:t/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haroni" pitchFamily="2" charset="-79"/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haroni" pitchFamily="2" charset="-79"/>
              </a:rPr>
              <a:t>Мероприятие вызвало море эмоций и восторга у девчонок и мальчишек: разнообразные веселые игры, конкурсы, 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haroni" pitchFamily="2" charset="-79"/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haroni" pitchFamily="2" charset="-79"/>
              </a:rPr>
              <a:t>эстафеты   запомнятся ребятам надолго. А смех и хорошее настроение – лучшее лекарство от любой болезни!</a:t>
            </a:r>
            <a:r>
              <a:rPr lang="ru-RU" sz="16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  <a:t/>
            </a:r>
            <a:br>
              <a:rPr lang="ru-RU" sz="16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</a:br>
            <a:endParaRPr lang="ru-RU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Рисунок 7">
            <a:extLst>
              <a:ext uri="{FF2B5EF4-FFF2-40B4-BE49-F238E27FC236}">
                <a16:creationId xmlns="" xmlns:a16="http://schemas.microsoft.com/office/drawing/2014/main" id="{3A9748F5-FE86-474E-A85E-8F4B57E78D7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2590800"/>
            <a:ext cx="2514600" cy="1752600"/>
          </a:xfr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A96B823-5F51-1841-B634-6ABB7B0C7CC1}"/>
              </a:ext>
            </a:extLst>
          </p:cNvPr>
          <p:cNvSpPr txBox="1"/>
          <p:nvPr/>
        </p:nvSpPr>
        <p:spPr>
          <a:xfrm>
            <a:off x="5182016" y="220556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/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B61A17C8-35B6-0D45-A1ED-7B5D6AC68652}"/>
              </a:ext>
            </a:extLst>
          </p:cNvPr>
          <p:cNvSpPr txBox="1">
            <a:spLocks/>
          </p:cNvSpPr>
          <p:nvPr/>
        </p:nvSpPr>
        <p:spPr>
          <a:xfrm>
            <a:off x="228600" y="457200"/>
            <a:ext cx="10667939" cy="266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200" dirty="0"/>
          </a:p>
        </p:txBody>
      </p:sp>
      <p:pic>
        <p:nvPicPr>
          <p:cNvPr id="6" name="Рисунок 5" descr="CollageMaker_20210322_1243170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1905000"/>
            <a:ext cx="5181600" cy="4953000"/>
          </a:xfrm>
          <a:prstGeom prst="rect">
            <a:avLst/>
          </a:prstGeom>
        </p:spPr>
      </p:pic>
      <p:pic>
        <p:nvPicPr>
          <p:cNvPr id="8" name="Рисунок 7" descr="CollageMaker_20210322_1244126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905000"/>
            <a:ext cx="4264800" cy="4800600"/>
          </a:xfrm>
          <a:prstGeom prst="rect">
            <a:avLst/>
          </a:prstGeom>
        </p:spPr>
      </p:pic>
      <p:pic>
        <p:nvPicPr>
          <p:cNvPr id="10" name="Рисунок 9" descr="март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10800" y="304800"/>
            <a:ext cx="154305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02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C2FE3931-E006-2B41-8518-6B9A7A26D733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600" y="228600"/>
            <a:ext cx="1447800" cy="1524000"/>
          </a:xfr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15BF4CA-EAAE-F046-AC08-EB90A383F20B}"/>
              </a:ext>
            </a:extLst>
          </p:cNvPr>
          <p:cNvSpPr txBox="1"/>
          <p:nvPr/>
        </p:nvSpPr>
        <p:spPr>
          <a:xfrm>
            <a:off x="228602" y="381001"/>
            <a:ext cx="10591801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/>
            <a:r>
              <a:rPr lang="ru-RU" sz="1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 второго дня - </a:t>
            </a:r>
            <a:r>
              <a:rPr lang="ru-RU" sz="1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«Волшебный мир интернета»</a:t>
            </a:r>
          </a:p>
          <a:p>
            <a:pPr algn="l"/>
            <a:r>
              <a:rPr lang="ru-RU" sz="1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Второй день начался с посещения развлекательного центра «Пирамида»,</a:t>
            </a:r>
          </a:p>
          <a:p>
            <a:pPr algn="l"/>
            <a:r>
              <a:rPr lang="ru-RU" sz="1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где ребята с большим удовольствием посмотрели спектакль «Лесной дозор».</a:t>
            </a:r>
          </a:p>
          <a:p>
            <a:r>
              <a:rPr lang="ru-RU" sz="1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Организатор лагеря провел мероприятие « Мой безопасный интернет». </a:t>
            </a:r>
          </a:p>
          <a:p>
            <a:r>
              <a:rPr lang="ru-RU" sz="1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Завершил </a:t>
            </a:r>
            <a:r>
              <a:rPr lang="ru-RU" sz="1600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день </a:t>
            </a:r>
            <a:r>
              <a:rPr lang="ru-RU" sz="1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конкурсом  рисунков, посвященному Международному дню воды.</a:t>
            </a:r>
          </a:p>
          <a:p>
            <a:r>
              <a:rPr lang="ru-RU" sz="1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</a:t>
            </a:r>
            <a:r>
              <a:rPr lang="ru-RU" sz="1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Rod" pitchFamily="49" charset="-79"/>
              </a:rPr>
              <a:t>участие в конкурсе дети награждались грамотами, призами.</a:t>
            </a:r>
          </a:p>
          <a:p>
            <a:r>
              <a:rPr lang="ru-RU" sz="16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Rod" pitchFamily="49" charset="-79"/>
              </a:rPr>
              <a:t> </a:t>
            </a:r>
            <a:endParaRPr lang="ru-RU" sz="16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Рисунок 6" descr="CollageMaker_20210323_133132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" y="2362200"/>
            <a:ext cx="4343400" cy="4114800"/>
          </a:xfrm>
          <a:prstGeom prst="rect">
            <a:avLst/>
          </a:prstGeom>
        </p:spPr>
      </p:pic>
      <p:pic>
        <p:nvPicPr>
          <p:cNvPr id="8" name="Рисунок 7" descr="CollageMaker_20210323_1546218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0200" y="1905000"/>
            <a:ext cx="52578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176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E16A74-C8E1-8B4D-9108-2AA541F85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0"/>
            <a:ext cx="10414000" cy="14478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200" b="1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 третьего дня «Город мастеров» </a:t>
            </a:r>
            <a:br>
              <a:rPr lang="ru-RU" sz="1200" b="1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1200" b="1" i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С ребятами делали поделки на тему  «Весна- это…»Но за окном была далеко не весенняя погода: всюду лежал снег и было по-зимнему морозно. чтобы немного настроить ребят на весенний лад, предложили им представить такую весну, которая больше всего нравится или особенно запомнилась. В помощь включили весёлую весеннюю песенку. И тогда детки оживились. И поделки стали веселее. После обеда ребят ждал сюрприз. К нам в лагерь приехал мороженщик, который приготовил вместе с детьми вкусный десерт.</a:t>
            </a:r>
            <a:endParaRPr lang="ru-RU" sz="1200" b="1" i="1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797F6508-2BD6-CA43-A555-F907A4AF82F7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2514600"/>
            <a:ext cx="2514600" cy="2514600"/>
          </a:xfrm>
          <a:prstGeom prst="cube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3F5605D3-F44C-AB4B-B897-A49B06DA5544}"/>
              </a:ext>
            </a:extLst>
          </p:cNvPr>
          <p:cNvSpPr txBox="1"/>
          <p:nvPr/>
        </p:nvSpPr>
        <p:spPr>
          <a:xfrm>
            <a:off x="5486400" y="3505200"/>
            <a:ext cx="6096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800080"/>
                </a:solidFill>
                <a:effectLst/>
                <a:latin typeface="georgia" panose="02040502050405020303" pitchFamily="18" charset="0"/>
              </a:rPr>
              <a:t>.</a:t>
            </a:r>
            <a:endParaRPr lang="ru-RU" dirty="0"/>
          </a:p>
        </p:txBody>
      </p:sp>
      <p:pic>
        <p:nvPicPr>
          <p:cNvPr id="5" name="Рисунок 4" descr="CollageMaker_20210324_1836570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6200" y="1447800"/>
            <a:ext cx="3810000" cy="51816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CollageMaker_20210324_1834397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00" y="1600200"/>
            <a:ext cx="41910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28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36CFF319-F4CF-3A48-ADDD-92DE0D053C5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228600"/>
            <a:ext cx="2209800" cy="1447800"/>
          </a:xfrm>
        </p:spPr>
      </p:pic>
      <p:pic>
        <p:nvPicPr>
          <p:cNvPr id="5" name="Рисунок 4" descr="CollageMaker_20210325_2031395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1981200"/>
            <a:ext cx="6324600" cy="4572000"/>
          </a:xfrm>
          <a:prstGeom prst="rect">
            <a:avLst/>
          </a:prstGeom>
        </p:spPr>
      </p:pic>
      <p:pic>
        <p:nvPicPr>
          <p:cNvPr id="6" name="Рисунок 5" descr="CollageMaker_20210325_203342894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1981200"/>
            <a:ext cx="4114800" cy="46482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04800" y="-228600"/>
            <a:ext cx="10414000" cy="2667000"/>
          </a:xfrm>
        </p:spPr>
        <p:txBody>
          <a:bodyPr>
            <a:normAutofit fontScale="90000"/>
          </a:bodyPr>
          <a:lstStyle/>
          <a:p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Тема четвертого дня: ««Готов к труду и обороне!»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Команда «Огненный тапок » и команда «</a:t>
            </a:r>
            <a:r>
              <a:rPr lang="ru-RU" sz="1600" b="1" i="1" cap="none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Чебурашка</a:t>
            </a: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»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соревновались на скорость, на меткость, в силовых и интеллектуальных конкурсах.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результатам всех испытаний команды набрали равное количество очков. 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Задор, смех, азарт сопровождали и участников, и организаторов, и членов жюри 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 протяжении всего праздника</a:t>
            </a: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noFill/>
              </a:rPr>
              <a:t>!</a:t>
            </a:r>
            <a:r>
              <a:rPr lang="ru-RU" sz="1600" b="1" i="1" dirty="0" smtClean="0">
                <a:ln w="10541" cmpd="sng">
                  <a:noFill/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br>
              <a:rPr lang="ru-RU" sz="1600" b="1" i="1" dirty="0" smtClean="0">
                <a:ln w="10541" cmpd="sng">
                  <a:noFill/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После обеда ребят ждал конкурс рисунков , 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 после него церемония награждения — всегда Праздник! Её ждёшь с нетерпением. 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Было очень много  рисунков! Поистине нет границ фантазии! </a:t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noFill/>
              </a:rPr>
              <a:t/>
            </a:r>
            <a:br>
              <a:rPr lang="ru-RU" sz="1600" b="1" i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noFill/>
              </a:rPr>
            </a:b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46426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FF8D0E-CEDB-5C41-BD5C-A9A2DA8BA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152400"/>
            <a:ext cx="9956800" cy="33496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14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Тема пятого дня ««В сердцах, в умах, на языках вечный Г.Тукай»</a:t>
            </a:r>
            <a:br>
              <a:rPr lang="ru-RU" sz="1400" b="1" cap="none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1400" b="1" cap="none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142C07E7-85DF-FA4A-8DAA-7541484FE60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04800"/>
            <a:ext cx="2209800" cy="1905000"/>
          </a:xfrm>
        </p:spPr>
      </p:pic>
      <p:sp>
        <p:nvSpPr>
          <p:cNvPr id="5" name="Прямоугольник 4"/>
          <p:cNvSpPr/>
          <p:nvPr/>
        </p:nvSpPr>
        <p:spPr>
          <a:xfrm>
            <a:off x="228600" y="304800"/>
            <a:ext cx="8915400" cy="181588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Ребятам было представлена электронная презентация о жизни и творчестве, яркой и крупной звезды поэзии мирового масштаба. Они отвечали на вопросы викторины, участвовали в конкурсе «Я – татарстанец». В  конце  мероприятия   посмотрели  с  удовольствием мультфильм  «</a:t>
            </a:r>
            <a:r>
              <a:rPr lang="ru-RU" sz="1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Шурале</a:t>
            </a:r>
            <a:r>
              <a:rPr lang="ru-RU" sz="1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». Во второй половине дня ребята  приняли участие  в зажигательном  бумажном шоу. Друг нашего лагеря как  всегда, был на высоте. То самое чувство, когда весело не только детям,  но и взрослым.</a:t>
            </a:r>
          </a:p>
          <a:p>
            <a:endParaRPr lang="ru-RU" sz="1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 descr="CollageMaker_20210326_1543213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2057400"/>
            <a:ext cx="4495800" cy="4495800"/>
          </a:xfrm>
          <a:prstGeom prst="rect">
            <a:avLst/>
          </a:prstGeom>
        </p:spPr>
      </p:pic>
      <p:pic>
        <p:nvPicPr>
          <p:cNvPr id="8" name="Рисунок 7" descr="CollageMaker_20210327_065356288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10200" y="2286000"/>
            <a:ext cx="5943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6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096C171-39B0-264F-8011-D4AD78E00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81000"/>
            <a:ext cx="9956800" cy="990600"/>
          </a:xfrm>
        </p:spPr>
        <p:txBody>
          <a:bodyPr>
            <a:normAutofit/>
          </a:bodyPr>
          <a:lstStyle/>
          <a:p>
            <a:r>
              <a:rPr lang="ru-RU" sz="1400" b="1" cap="none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Тема шестого дня «Волшебный мир театра»</a:t>
            </a:r>
            <a:endParaRPr lang="ru-RU" sz="1400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4">
            <a:extLst>
              <a:ext uri="{FF2B5EF4-FFF2-40B4-BE49-F238E27FC236}">
                <a16:creationId xmlns="" xmlns:a16="http://schemas.microsoft.com/office/drawing/2014/main" id="{AB6D7111-BBA2-DB44-BF7C-8C6AEBF0C1D8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228600"/>
            <a:ext cx="1905001" cy="1828800"/>
          </a:xfrm>
        </p:spPr>
      </p:pic>
      <p:sp>
        <p:nvSpPr>
          <p:cNvPr id="5" name="Прямоугольник 4"/>
          <p:cNvSpPr/>
          <p:nvPr/>
        </p:nvSpPr>
        <p:spPr>
          <a:xfrm>
            <a:off x="152400" y="609600"/>
            <a:ext cx="8991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16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 субботний день в нашем лагере не было времени для скуки. Посмотрели  отличный спектакль! Получили только положительные впечатления от просмотра. Ребята погрузились в атмосферу театра и остались довольны на все 100%. После обеда  нас ожидало шоу мыльных пузырей. Это волшебное и динамичное представление не только для детей, но и для взрослых. Программа была наполнена фокусами и трюками с мыльными пузырями. Основная “фишка” шоу – погружение всех ребят в огромный мыльный пузырь. В этот момент можно загадать желание и сделать классную, необычную фотографию. </a:t>
            </a:r>
            <a:endParaRPr lang="ru-RU" sz="16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 descr="CollageMaker_20210327_13161738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2971800"/>
            <a:ext cx="4876800" cy="3657600"/>
          </a:xfrm>
          <a:prstGeom prst="rect">
            <a:avLst/>
          </a:prstGeom>
        </p:spPr>
      </p:pic>
      <p:pic>
        <p:nvPicPr>
          <p:cNvPr id="9" name="Рисунок 8" descr="CollageMaker_20210327_13330177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86400" y="2667000"/>
            <a:ext cx="5257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6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F38C85-E553-F944-BF9F-32531C66E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8600"/>
            <a:ext cx="10261600" cy="1189038"/>
          </a:xfrm>
        </p:spPr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3">
            <a:extLst>
              <a:ext uri="{FF2B5EF4-FFF2-40B4-BE49-F238E27FC236}">
                <a16:creationId xmlns="" xmlns:a16="http://schemas.microsoft.com/office/drawing/2014/main" id="{48D7F7DE-D643-4040-BC43-137ACD7BA23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152400"/>
            <a:ext cx="1981200" cy="1600200"/>
          </a:xfrm>
        </p:spPr>
      </p:pic>
      <p:sp>
        <p:nvSpPr>
          <p:cNvPr id="4" name="Прямоугольник 3"/>
          <p:cNvSpPr/>
          <p:nvPr/>
        </p:nvSpPr>
        <p:spPr>
          <a:xfrm>
            <a:off x="152403" y="152400"/>
            <a:ext cx="70273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Тема  седьмого дня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32000" y="3018918"/>
          <a:ext cx="8128000" cy="192786"/>
        </p:xfrm>
        <a:graphic>
          <a:graphicData uri="http://schemas.openxmlformats.org/drawingml/2006/table">
            <a:tbl>
              <a:tblPr/>
              <a:tblGrid>
                <a:gridCol w="8128000"/>
              </a:tblGrid>
              <a:tr h="290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438400" y="152401"/>
            <a:ext cx="670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Times New Roman"/>
              </a:rPr>
              <a:t>«Листая страницы истории»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Arial"/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600" y="533400"/>
            <a:ext cx="8991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На день закрытия лагеря ребятам была предложена конкурсная программа, которая завершилась мероприятием под названием «Наука –это просто»</a:t>
            </a:r>
            <a:r>
              <a:rPr lang="ru-RU" sz="1400" dirty="0" smtClean="0"/>
              <a:t>  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Настоящее научное шоу, серьезное оборудование и фантастические результаты — лучшее для ребенка, который интересуется опытами, а главное — все безопасно. Незаметно пролетела лагерная смена. На линейке закрытия все дети были отмечены сладкими призами, за активное участие в лагерных мероприятиях. Многие ребята с сожалением расставались с лагерем , надеясь на новые встречи летом.</a:t>
            </a:r>
          </a:p>
          <a:p>
            <a:endParaRPr lang="ru-RU" dirty="0"/>
          </a:p>
        </p:txBody>
      </p:sp>
      <p:pic>
        <p:nvPicPr>
          <p:cNvPr id="8" name="Рисунок 7" descr="CollageMaker_20210329_13593989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4600" y="1905000"/>
            <a:ext cx="4114800" cy="4572000"/>
          </a:xfrm>
          <a:prstGeom prst="rect">
            <a:avLst/>
          </a:prstGeom>
        </p:spPr>
      </p:pic>
      <p:pic>
        <p:nvPicPr>
          <p:cNvPr id="9" name="Рисунок 8" descr="CollageMaker_20210329_1305162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1905000"/>
            <a:ext cx="5181600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46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7" descr="2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10800000" flipV="1">
            <a:off x="228600" y="1981200"/>
            <a:ext cx="4143764" cy="3879506"/>
          </a:xfrm>
          <a:prstGeom prst="smileyFac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A70132C-E550-D645-B30F-E6CC606EAC58}"/>
              </a:ext>
            </a:extLst>
          </p:cNvPr>
          <p:cNvSpPr txBox="1"/>
          <p:nvPr/>
        </p:nvSpPr>
        <p:spPr>
          <a:xfrm rot="10800000" flipV="1">
            <a:off x="228600" y="609600"/>
            <a:ext cx="7510887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16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Rod" pitchFamily="49" charset="-79"/>
              </a:rPr>
              <a:t>На линейке </a:t>
            </a:r>
            <a:r>
              <a:rPr lang="ru-RU" sz="1600" b="1" i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Rod" pitchFamily="49" charset="-79"/>
              </a:rPr>
              <a:t>подводились </a:t>
            </a:r>
            <a:r>
              <a:rPr lang="ru-RU" sz="16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Rod" pitchFamily="49" charset="-79"/>
              </a:rPr>
              <a:t>итоги предыдущего дня, отмечались  победители  лагерных    мероприятий, ежедневно   дети получали задание   и план подготовки к общему мероприятию. За активное участие в конкурсах и мероприятиях дети награждались грамотами, сладкими призами.</a:t>
            </a:r>
            <a:endParaRPr lang="ru-RU" sz="1600" b="1" i="1" dirty="0">
              <a:ln/>
              <a:solidFill>
                <a:schemeClr val="accent3"/>
              </a:solidFill>
              <a:cs typeface="Rod" pitchFamily="49" charset="-79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4E9DF42-9C2B-1A4A-A549-0C68E1D2B9DF}"/>
              </a:ext>
            </a:extLst>
          </p:cNvPr>
          <p:cNvSpPr txBox="1"/>
          <p:nvPr/>
        </p:nvSpPr>
        <p:spPr>
          <a:xfrm rot="10800000" flipV="1">
            <a:off x="228600" y="5864627"/>
            <a:ext cx="7678236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1600" b="1" i="1" dirty="0">
                <a:ln/>
                <a:solidFill>
                  <a:schemeClr val="accent3"/>
                </a:solidFill>
                <a:latin typeface="Times New Roman" panose="02020603050405020304" pitchFamily="18" charset="0"/>
              </a:rPr>
              <a:t>В процессе организованной работы в весеннем оздоровительном лагере дети получили массу удовольствий, получили заряд бодрости и энергии, восстановили силы</a:t>
            </a:r>
            <a:r>
              <a:rPr lang="ru-RU" sz="1600" b="1" i="0" dirty="0">
                <a:ln/>
                <a:solidFill>
                  <a:schemeClr val="accent3"/>
                </a:solidFill>
                <a:latin typeface="Times New Roman" panose="02020603050405020304" pitchFamily="18" charset="0"/>
              </a:rPr>
              <a:t>.</a:t>
            </a:r>
            <a:endParaRPr lang="ru-RU" sz="1600" b="1" dirty="0">
              <a:ln/>
              <a:solidFill>
                <a:schemeClr val="accent3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" y="381000"/>
            <a:ext cx="11734800" cy="30777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just"/>
            <a:r>
              <a:rPr lang="ru-RU" sz="1400" b="1" dirty="0" smtClean="0">
                <a:ln/>
                <a:solidFill>
                  <a:schemeClr val="accent3"/>
                </a:solidFill>
                <a:cs typeface="Aharoni" pitchFamily="2" charset="-79"/>
              </a:rPr>
              <a:t>Ка</a:t>
            </a:r>
            <a:r>
              <a:rPr lang="ru-RU" sz="1400" b="1" i="1" dirty="0" smtClean="0">
                <a:ln/>
                <a:solidFill>
                  <a:schemeClr val="accent3"/>
                </a:solidFill>
                <a:cs typeface="Aharoni" pitchFamily="2" charset="-79"/>
              </a:rPr>
              <a:t>ждый день в пришкольном лагере был наполнен событиями</a:t>
            </a:r>
            <a:r>
              <a:rPr lang="ru-RU" sz="1400" b="1" i="1" dirty="0" smtClean="0">
                <a:ln/>
                <a:solidFill>
                  <a:schemeClr val="accent3"/>
                </a:solidFill>
              </a:rPr>
              <a:t>. </a:t>
            </a:r>
            <a:endParaRPr lang="ru-RU" sz="1400" b="1" i="1" dirty="0">
              <a:ln/>
              <a:solidFill>
                <a:schemeClr val="accent3"/>
              </a:solidFill>
            </a:endParaRPr>
          </a:p>
        </p:txBody>
      </p:sp>
      <p:pic>
        <p:nvPicPr>
          <p:cNvPr id="9" name="Рисунок 8" descr="CollageMaker_20210322_1808133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1600200"/>
            <a:ext cx="5029200" cy="4343400"/>
          </a:xfrm>
          <a:prstGeom prst="smileyFace">
            <a:avLst/>
          </a:prstGeom>
        </p:spPr>
      </p:pic>
      <p:pic>
        <p:nvPicPr>
          <p:cNvPr id="10" name="Рисунок 9" descr="CollageMaker_20210322_1613300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53400" y="457200"/>
            <a:ext cx="3505200" cy="3657600"/>
          </a:xfrm>
          <a:prstGeom prst="smileyFace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527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342</TotalTime>
  <Words>271</Words>
  <Application>Microsoft Office PowerPoint</Application>
  <PresentationFormat>Широкоэкранный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Aharoni</vt:lpstr>
      <vt:lpstr>Arial</vt:lpstr>
      <vt:lpstr>Calibri</vt:lpstr>
      <vt:lpstr>Century Schoolbook</vt:lpstr>
      <vt:lpstr>georgia</vt:lpstr>
      <vt:lpstr>Rod</vt:lpstr>
      <vt:lpstr>Times New Roman</vt:lpstr>
      <vt:lpstr>Wingdings</vt:lpstr>
      <vt:lpstr>Wingdings 2</vt:lpstr>
      <vt:lpstr>Эркер</vt:lpstr>
      <vt:lpstr>Презентация PowerPoint</vt:lpstr>
      <vt:lpstr> Первый день лагеря начался с линейки, на которой начальник лагеря  поприветствовала всех участников лагерной смены,  рассказала о планах дня и пожелала всем хорошего настроения, найти новых друзей и яркие приключения.  Далее ребята были ознакомлены с правилами безопасности на территории лагеря и вне нее. На открытии лагеря было  проведено невероятное научное шоу. Мероприятие вызвало море эмоций и восторга у девчонок и мальчишек: разнообразные веселые игры, конкурсы,  эстафеты   запомнятся ребятам надолго. А смех и хорошее настроение – лучшее лекарство от любой болезни! </vt:lpstr>
      <vt:lpstr>Презентация PowerPoint</vt:lpstr>
      <vt:lpstr>Тема третьего дня «Город мастеров»   С ребятами делали поделки на тему  «Весна- это…»Но за окном была далеко не весенняя погода: всюду лежал снег и было по-зимнему морозно. чтобы немного настроить ребят на весенний лад, предложили им представить такую весну, которая больше всего нравится или особенно запомнилась. В помощь включили весёлую весеннюю песенку. И тогда детки оживились. И поделки стали веселее. После обеда ребят ждал сюрприз. К нам в лагерь приехал мороженщик, который приготовил вместе с детьми вкусный десерт.</vt:lpstr>
      <vt:lpstr>Тема четвертого дня: ««Готов к труду и обороне!»  Команда «Огненный тапок » и команда «Чебурашка» соревновались на скорость, на меткость, в силовых и интеллектуальных конкурсах. По результатам всех испытаний команды набрали равное количество очков.  Задор, смех, азарт сопровождали и участников, и организаторов, и членов жюри  на протяжении всего праздника!  После обеда ребят ждал конкурс рисунков ,  а после него церемония награждения — всегда Праздник! Её ждёшь с нетерпением.  Было очень много  рисунков! Поистине нет границ фантазии!   </vt:lpstr>
      <vt:lpstr>Тема пятого дня ««В сердцах, в умах, на языках вечный Г.Тукай» </vt:lpstr>
      <vt:lpstr>Тема шестого дня «Волшебный мир театра»</vt:lpstr>
      <vt:lpstr> </vt:lpstr>
      <vt:lpstr>Презентация PowerPoint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Gim 21_5</cp:lastModifiedBy>
  <cp:revision>94</cp:revision>
  <dcterms:created xsi:type="dcterms:W3CDTF">2021-03-18T13:31:24Z</dcterms:created>
  <dcterms:modified xsi:type="dcterms:W3CDTF">2021-04-07T11:00:39Z</dcterms:modified>
</cp:coreProperties>
</file>